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9"/>
  </p:notesMasterIdLst>
  <p:handoutMasterIdLst>
    <p:handoutMasterId r:id="rId20"/>
  </p:handoutMasterIdLst>
  <p:sldIdLst>
    <p:sldId id="292" r:id="rId5"/>
    <p:sldId id="380" r:id="rId6"/>
    <p:sldId id="298" r:id="rId7"/>
    <p:sldId id="299" r:id="rId8"/>
    <p:sldId id="381" r:id="rId9"/>
    <p:sldId id="291" r:id="rId10"/>
    <p:sldId id="382" r:id="rId11"/>
    <p:sldId id="384" r:id="rId12"/>
    <p:sldId id="383" r:id="rId13"/>
    <p:sldId id="295" r:id="rId14"/>
    <p:sldId id="294" r:id="rId15"/>
    <p:sldId id="296" r:id="rId16"/>
    <p:sldId id="297" r:id="rId17"/>
    <p:sldId id="293" r:id="rId1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287"/>
    <a:srgbClr val="F3703A"/>
    <a:srgbClr val="113F6F"/>
    <a:srgbClr val="00ACB6"/>
    <a:srgbClr val="013D61"/>
    <a:srgbClr val="515083"/>
    <a:srgbClr val="2F305C"/>
    <a:srgbClr val="3C4798"/>
    <a:srgbClr val="E6863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46" d="100"/>
          <a:sy n="146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05/05/2025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05/05/2025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1EF3D6-F267-5A27-D435-C5005BA4A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11"/>
          <a:stretch/>
        </p:blipFill>
        <p:spPr>
          <a:xfrm>
            <a:off x="0" y="-3841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7151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sages.org/meetings/abstracts/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sages.org/meetings/abstracts/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4505" y="1118178"/>
            <a:ext cx="6293593" cy="3227514"/>
          </a:xfrm>
        </p:spPr>
        <p:txBody>
          <a:bodyPr>
            <a:normAutofit/>
          </a:bodyPr>
          <a:lstStyle/>
          <a:p>
            <a:r>
              <a:rPr lang="it-IT" sz="40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VALUTAZIONE ECONOMICA DEI DIVERSI TRATTAMENTI DELL’OBESITÀ</a:t>
            </a:r>
            <a:endParaRPr lang="it-IT" sz="4000" dirty="0">
              <a:solidFill>
                <a:srgbClr val="FFC000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800" y="4528573"/>
            <a:ext cx="5116292" cy="1279652"/>
          </a:xfrm>
        </p:spPr>
        <p:txBody>
          <a:bodyPr>
            <a:normAutofit fontScale="55000" lnSpcReduction="20000"/>
          </a:bodyPr>
          <a:lstStyle/>
          <a:p>
            <a:r>
              <a:rPr lang="it-IT" sz="2800" b="1" dirty="0">
                <a:solidFill>
                  <a:srgbClr val="00ACB6"/>
                </a:solidFill>
              </a:rPr>
              <a:t>Mirto Foletto, M.d.</a:t>
            </a:r>
          </a:p>
          <a:p>
            <a:r>
              <a:rPr lang="it-IT" sz="2800" b="1" dirty="0">
                <a:solidFill>
                  <a:srgbClr val="00ACB6"/>
                </a:solidFill>
              </a:rPr>
              <a:t>Chirurgia bariatrica</a:t>
            </a:r>
          </a:p>
          <a:p>
            <a:r>
              <a:rPr lang="it-IT" sz="2800" b="1" dirty="0">
                <a:solidFill>
                  <a:srgbClr val="00ACB6"/>
                </a:solidFill>
              </a:rPr>
              <a:t>Azienda Ospedale – </a:t>
            </a:r>
            <a:r>
              <a:rPr lang="it-IT" sz="2800" b="1" dirty="0" err="1">
                <a:solidFill>
                  <a:srgbClr val="00ACB6"/>
                </a:solidFill>
              </a:rPr>
              <a:t>Universita’</a:t>
            </a:r>
            <a:r>
              <a:rPr lang="it-IT" sz="2800" b="1" dirty="0">
                <a:solidFill>
                  <a:srgbClr val="00ACB6"/>
                </a:solidFill>
              </a:rPr>
              <a:t> Padova</a:t>
            </a:r>
          </a:p>
          <a:p>
            <a:endParaRPr lang="it-IT" sz="2800" b="1" dirty="0">
              <a:solidFill>
                <a:srgbClr val="00ACB6"/>
              </a:solidFill>
            </a:endParaRPr>
          </a:p>
        </p:txBody>
      </p:sp>
      <p:pic>
        <p:nvPicPr>
          <p:cNvPr id="5" name="Immagine 4" descr="Immagine che contiene soldi, Movimentazione di denaro, valuta, Denaro&#10;&#10;Il contenuto generato dall'IA potrebbe non essere corretto.">
            <a:extLst>
              <a:ext uri="{FF2B5EF4-FFF2-40B4-BE49-F238E27FC236}">
                <a16:creationId xmlns:a16="http://schemas.microsoft.com/office/drawing/2014/main" id="{FC99C16B-7DDF-1367-CC70-E4509B3A8A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9300755" y="0"/>
            <a:ext cx="2891245" cy="21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38BEF5F1-73BA-A964-C96A-E333D3B5B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7087"/>
            <a:ext cx="11514909" cy="504019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BE910E0-A4C3-5C3B-0F0F-292C5A9D5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00" y="385353"/>
            <a:ext cx="4560441" cy="134346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3F38C51-5388-97E1-2260-D158B5F1D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947" y="4807131"/>
            <a:ext cx="3273287" cy="186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69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3515EDB-B82F-5A5D-20E1-C4560B721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8869"/>
            <a:ext cx="12192000" cy="124026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EFC5F9E-E494-FAF8-F25B-C5BFFB314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00" y="385353"/>
            <a:ext cx="4560441" cy="134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38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CC98E35-E924-306E-B25A-F59388ABD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339" y="1799997"/>
            <a:ext cx="3915321" cy="3258005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176468F2-A36C-D3AB-AE52-B44C9FEFC5FA}"/>
              </a:ext>
            </a:extLst>
          </p:cNvPr>
          <p:cNvCxnSpPr/>
          <p:nvPr/>
        </p:nvCxnSpPr>
        <p:spPr>
          <a:xfrm>
            <a:off x="4976949" y="3226526"/>
            <a:ext cx="29456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5D6A5C3-1EB3-822A-DA5B-0A1F0145B30C}"/>
              </a:ext>
            </a:extLst>
          </p:cNvPr>
          <p:cNvCxnSpPr/>
          <p:nvPr/>
        </p:nvCxnSpPr>
        <p:spPr>
          <a:xfrm>
            <a:off x="4323806" y="3429000"/>
            <a:ext cx="489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F0EC56A7-A403-7802-5C19-2EED7672D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00" y="385353"/>
            <a:ext cx="4560441" cy="134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4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02F7F9B-3957-617C-A304-1899A1A0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444" y="2533525"/>
            <a:ext cx="3839111" cy="179095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6CC0337-CDD2-3D22-D290-6BE381386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398" y="327923"/>
            <a:ext cx="5386665" cy="174650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3D49CE9-60BF-EAC2-230B-9AA46120B86E}"/>
              </a:ext>
            </a:extLst>
          </p:cNvPr>
          <p:cNvSpPr txBox="1"/>
          <p:nvPr/>
        </p:nvSpPr>
        <p:spPr>
          <a:xfrm>
            <a:off x="2361397" y="4970417"/>
            <a:ext cx="8219517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The best and cost-</a:t>
            </a:r>
            <a:r>
              <a:rPr lang="it-IT" sz="2400" dirty="0" err="1">
                <a:solidFill>
                  <a:schemeClr val="bg1"/>
                </a:solidFill>
              </a:rPr>
              <a:t>effective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approach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is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multimodality</a:t>
            </a:r>
            <a:r>
              <a:rPr lang="it-IT" sz="2400" dirty="0">
                <a:solidFill>
                  <a:schemeClr val="bg1"/>
                </a:solidFill>
              </a:rPr>
              <a:t> treatment</a:t>
            </a:r>
          </a:p>
        </p:txBody>
      </p:sp>
    </p:spTree>
    <p:extLst>
      <p:ext uri="{BB962C8B-B14F-4D97-AF65-F5344CB8AC3E}">
        <p14:creationId xmlns:p14="http://schemas.microsoft.com/office/powerpoint/2010/main" val="93935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0A40321-44A6-2E24-58A0-1865E8E47C55}"/>
              </a:ext>
            </a:extLst>
          </p:cNvPr>
          <p:cNvSpPr txBox="1"/>
          <p:nvPr/>
        </p:nvSpPr>
        <p:spPr>
          <a:xfrm>
            <a:off x="9670868" y="5897880"/>
            <a:ext cx="2521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mirto.foletto@unipd.it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7C8CB3-C486-4BB4-B33F-466495FA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IMPATTO SOCIALE</a:t>
            </a:r>
          </a:p>
        </p:txBody>
      </p:sp>
      <p:sp>
        <p:nvSpPr>
          <p:cNvPr id="18435" name="Segnaposto contenuto 2">
            <a:extLst>
              <a:ext uri="{FF2B5EF4-FFF2-40B4-BE49-F238E27FC236}">
                <a16:creationId xmlns:a16="http://schemas.microsoft.com/office/drawing/2014/main" id="{32C2AA39-3B15-46EF-9F17-8B2A70DB9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0" y="1628775"/>
            <a:ext cx="8229600" cy="4876800"/>
          </a:xfrm>
        </p:spPr>
        <p:txBody>
          <a:bodyPr/>
          <a:lstStyle/>
          <a:p>
            <a:r>
              <a:rPr lang="it-IT" altLang="it-IT"/>
              <a:t>8.4% del  budget SSN speso per curare le malattie legate all’eccesso di peso (OCSE)</a:t>
            </a:r>
          </a:p>
          <a:p>
            <a:endParaRPr lang="it-IT" altLang="it-IT"/>
          </a:p>
        </p:txBody>
      </p:sp>
      <p:graphicFrame>
        <p:nvGraphicFramePr>
          <p:cNvPr id="18436" name="Grafico 5">
            <a:extLst>
              <a:ext uri="{FF2B5EF4-FFF2-40B4-BE49-F238E27FC236}">
                <a16:creationId xmlns:a16="http://schemas.microsoft.com/office/drawing/2014/main" id="{1C924AF1-2F9B-4091-94F8-717CDFCA6605}"/>
              </a:ext>
            </a:extLst>
          </p:cNvPr>
          <p:cNvGraphicFramePr>
            <a:graphicFrameLocks/>
          </p:cNvGraphicFramePr>
          <p:nvPr/>
        </p:nvGraphicFramePr>
        <p:xfrm>
          <a:off x="1930401" y="2994026"/>
          <a:ext cx="4086225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090771" imgH="2280102" progId="Excel.Chart.8">
                  <p:embed/>
                </p:oleObj>
              </mc:Choice>
              <mc:Fallback>
                <p:oleObj name="Chart" r:id="rId2" imgW="4090771" imgH="2280102" progId="Excel.Chart.8">
                  <p:embed/>
                  <p:pic>
                    <p:nvPicPr>
                      <p:cNvPr id="18436" name="Grafico 5">
                        <a:extLst>
                          <a:ext uri="{FF2B5EF4-FFF2-40B4-BE49-F238E27FC236}">
                            <a16:creationId xmlns:a16="http://schemas.microsoft.com/office/drawing/2014/main" id="{1C924AF1-2F9B-4091-94F8-717CDFCA660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1" y="2994026"/>
                        <a:ext cx="4086225" cy="227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Immagine 7">
            <a:extLst>
              <a:ext uri="{FF2B5EF4-FFF2-40B4-BE49-F238E27FC236}">
                <a16:creationId xmlns:a16="http://schemas.microsoft.com/office/drawing/2014/main" id="{069DFEF6-5BA1-4950-A15B-04B9C5D4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852739"/>
            <a:ext cx="1843088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CasellaDiTesto 9">
            <a:extLst>
              <a:ext uri="{FF2B5EF4-FFF2-40B4-BE49-F238E27FC236}">
                <a16:creationId xmlns:a16="http://schemas.microsoft.com/office/drawing/2014/main" id="{04079C45-9A77-4E50-B7EE-856F82464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6" y="3573463"/>
            <a:ext cx="165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</a:rPr>
              <a:t>9% spesa SSN</a:t>
            </a:r>
          </a:p>
        </p:txBody>
      </p:sp>
      <p:sp>
        <p:nvSpPr>
          <p:cNvPr id="18439" name="CasellaDiTesto 10">
            <a:extLst>
              <a:ext uri="{FF2B5EF4-FFF2-40B4-BE49-F238E27FC236}">
                <a16:creationId xmlns:a16="http://schemas.microsoft.com/office/drawing/2014/main" id="{CF92FFEA-E583-4D19-B1AE-F8C82FD04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6" y="4571280"/>
            <a:ext cx="165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</a:rPr>
              <a:t>2.8% PIL</a:t>
            </a: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79AB0673-5A67-4CB3-B5CC-E840F2D774DE}"/>
              </a:ext>
            </a:extLst>
          </p:cNvPr>
          <p:cNvSpPr/>
          <p:nvPr/>
        </p:nvSpPr>
        <p:spPr>
          <a:xfrm>
            <a:off x="8256240" y="4653830"/>
            <a:ext cx="55562" cy="287338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441" name="Immagine 13">
            <a:extLst>
              <a:ext uri="{FF2B5EF4-FFF2-40B4-BE49-F238E27FC236}">
                <a16:creationId xmlns:a16="http://schemas.microsoft.com/office/drawing/2014/main" id="{41C79553-4315-4942-B20A-1AF8750FD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5199063"/>
            <a:ext cx="20161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34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16796C-E436-F9CD-A93E-7C41B5D10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80" y="163965"/>
            <a:ext cx="4372172" cy="156329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194B10-FCD0-9515-5788-28FF4D7D04BD}"/>
              </a:ext>
            </a:extLst>
          </p:cNvPr>
          <p:cNvSpPr txBox="1"/>
          <p:nvPr/>
        </p:nvSpPr>
        <p:spPr>
          <a:xfrm>
            <a:off x="466057" y="2566625"/>
            <a:ext cx="3727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3703A"/>
                </a:solidFill>
              </a:rPr>
              <a:t>2.8% GDP</a:t>
            </a:r>
          </a:p>
          <a:p>
            <a:r>
              <a:rPr lang="it-IT" sz="2000" dirty="0">
                <a:solidFill>
                  <a:srgbClr val="FF0000"/>
                </a:solidFill>
              </a:rPr>
              <a:t>8.4% </a:t>
            </a:r>
            <a:r>
              <a:rPr lang="it-IT" sz="2000" dirty="0" err="1">
                <a:solidFill>
                  <a:srgbClr val="FF0000"/>
                </a:solidFill>
              </a:rPr>
              <a:t>total</a:t>
            </a:r>
            <a:r>
              <a:rPr lang="it-IT" sz="2000" dirty="0">
                <a:solidFill>
                  <a:srgbClr val="FF0000"/>
                </a:solidFill>
              </a:rPr>
              <a:t> health </a:t>
            </a:r>
            <a:r>
              <a:rPr lang="it-IT" sz="2000" dirty="0" err="1">
                <a:solidFill>
                  <a:srgbClr val="FF0000"/>
                </a:solidFill>
              </a:rPr>
              <a:t>expenditure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01E3399-1819-10CB-16D2-08CBA0BAF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998" y="1494151"/>
            <a:ext cx="7744906" cy="460121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20DE6A4-79C0-AB1F-60E6-FD241C3AC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054" y="85272"/>
            <a:ext cx="4493967" cy="135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4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9DC09AE-01D0-1EB6-66D3-7152E6095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5" y="1854025"/>
            <a:ext cx="5458427" cy="290255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C44406B-7E8D-2EAA-F165-3C70E94DC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109" y="1797267"/>
            <a:ext cx="6901467" cy="340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2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8D3F16A-C0AD-2288-B518-EBFDA487F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805" y="219221"/>
            <a:ext cx="5056389" cy="576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6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CE5EDD1-9CBB-6E14-FDC7-EF3CDE715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611" y="648677"/>
            <a:ext cx="5852401" cy="486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DCA6BDD-8559-E2A9-A70F-A6B496499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98" y="327923"/>
            <a:ext cx="5386665" cy="174650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7A2B3AE-97D8-717D-A4EA-901EF5E6C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23" y="2490080"/>
            <a:ext cx="4914765" cy="244266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FE8B785-EAAB-C650-97E5-86A61C334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004" y="2188253"/>
            <a:ext cx="7156138" cy="28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9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vestiti, Viso umano, sorriso">
            <a:extLst>
              <a:ext uri="{FF2B5EF4-FFF2-40B4-BE49-F238E27FC236}">
                <a16:creationId xmlns:a16="http://schemas.microsoft.com/office/drawing/2014/main" id="{E54E5B23-BC1B-029B-CEA1-EB1A86218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84946" cy="4779928"/>
          </a:xfrm>
          <a:prstGeom prst="rect">
            <a:avLst/>
          </a:prstGeom>
        </p:spPr>
      </p:pic>
      <p:pic>
        <p:nvPicPr>
          <p:cNvPr id="4" name="Immagine 3" descr="Immagine che contiene interno, palcoscenico, Teatro, vestiti&#10;&#10;Il contenuto generato dall'IA potrebbe non essere corretto.">
            <a:extLst>
              <a:ext uri="{FF2B5EF4-FFF2-40B4-BE49-F238E27FC236}">
                <a16:creationId xmlns:a16="http://schemas.microsoft.com/office/drawing/2014/main" id="{118F5002-AA14-C0F0-9021-B9D035ADB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94" y="235131"/>
            <a:ext cx="7559040" cy="5669280"/>
          </a:xfrm>
          <a:prstGeom prst="rect">
            <a:avLst/>
          </a:prstGeom>
        </p:spPr>
      </p:pic>
      <p:pic>
        <p:nvPicPr>
          <p:cNvPr id="5" name="Immagine 4" descr="Immagine che contiene testo, aria aperta, cielo, cartello">
            <a:extLst>
              <a:ext uri="{FF2B5EF4-FFF2-40B4-BE49-F238E27FC236}">
                <a16:creationId xmlns:a16="http://schemas.microsoft.com/office/drawing/2014/main" id="{C41FDB9D-D826-9D7E-7358-72CC2C030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55125" y="4469156"/>
            <a:ext cx="4271554" cy="15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7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vestiti, Viso umano, sorriso">
            <a:extLst>
              <a:ext uri="{FF2B5EF4-FFF2-40B4-BE49-F238E27FC236}">
                <a16:creationId xmlns:a16="http://schemas.microsoft.com/office/drawing/2014/main" id="{E54E5B23-BC1B-029B-CEA1-EB1A86218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84946" cy="4779928"/>
          </a:xfrm>
          <a:prstGeom prst="rect">
            <a:avLst/>
          </a:prstGeom>
        </p:spPr>
      </p:pic>
      <p:pic>
        <p:nvPicPr>
          <p:cNvPr id="5" name="Immagine 4" descr="Immagine che contiene interno, palcoscenico, persona, Teatro">
            <a:extLst>
              <a:ext uri="{FF2B5EF4-FFF2-40B4-BE49-F238E27FC236}">
                <a16:creationId xmlns:a16="http://schemas.microsoft.com/office/drawing/2014/main" id="{4DB5AFB4-D58F-7677-28C0-E3ED953E7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84" y="189410"/>
            <a:ext cx="7080068" cy="5310051"/>
          </a:xfrm>
          <a:prstGeom prst="rect">
            <a:avLst/>
          </a:prstGeom>
        </p:spPr>
      </p:pic>
      <p:pic>
        <p:nvPicPr>
          <p:cNvPr id="6" name="Immagine 5" descr="Immagine che contiene testo, aria aperta, cielo, cartello">
            <a:extLst>
              <a:ext uri="{FF2B5EF4-FFF2-40B4-BE49-F238E27FC236}">
                <a16:creationId xmlns:a16="http://schemas.microsoft.com/office/drawing/2014/main" id="{AA649081-2D79-DF39-CC31-485EEE281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28999" y="4234025"/>
            <a:ext cx="4271554" cy="15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611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147</TotalTime>
  <Words>71</Words>
  <Application>Microsoft Office PowerPoint</Application>
  <PresentationFormat>Widescreen</PresentationFormat>
  <Paragraphs>13</Paragraphs>
  <Slides>14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RetrospectVTI</vt:lpstr>
      <vt:lpstr>Chart</vt:lpstr>
      <vt:lpstr>VALUTAZIONE ECONOMICA DEI DIVERSI TRATTAMENTI DELL’OBESITÀ</vt:lpstr>
      <vt:lpstr>IMPATTO SOCIALE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Foletto</cp:lastModifiedBy>
  <cp:revision>17</cp:revision>
  <dcterms:created xsi:type="dcterms:W3CDTF">2022-02-27T17:36:31Z</dcterms:created>
  <dcterms:modified xsi:type="dcterms:W3CDTF">2025-05-05T15:08:52Z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